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embeddedFontLst>
    <p:embeddedFont>
      <p:font typeface="Clear Sans" charset="1" panose="020B0503030202020304"/>
      <p:regular r:id="rId43"/>
    </p:embeddedFont>
    <p:embeddedFont>
      <p:font typeface="Cormorant Garamond Bold" charset="1" panose="00000800000000000000"/>
      <p:regular r:id="rId44"/>
    </p:embeddedFont>
    <p:embeddedFont>
      <p:font typeface="Clear Sans Bold" charset="1" panose="020B0803030202020304"/>
      <p:regular r:id="rId45"/>
    </p:embeddedFont>
    <p:embeddedFont>
      <p:font typeface="Cormorant Garamond" charset="1" panose="0000050000000000000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https://github.com/emiliyamamaliyeva/hotel-restaurant" TargetMode="External" Type="http://schemas.openxmlformats.org/officeDocument/2006/relationships/hyperlink"/><Relationship Id="rId4" Target="https://emiliyamamaliyeva.github.io/hotel-restaurant/" TargetMode="External" Type="http://schemas.openxmlformats.org/officeDocument/2006/relationships/hyperlink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946762"/>
            <a:ext cx="16230600" cy="31050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5781112" y="6139919"/>
            <a:ext cx="6440461" cy="201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6"/>
              </a:lnSpc>
              <a:spcBef>
                <a:spcPct val="0"/>
              </a:spcBef>
            </a:pPr>
            <a:r>
              <a:rPr lang="en-US" sz="286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Предмет:</a:t>
            </a:r>
            <a:r>
              <a:rPr lang="en-US" sz="286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Веб-системы и технологии</a:t>
            </a:r>
          </a:p>
          <a:p>
            <a:pPr algn="l">
              <a:lnSpc>
                <a:spcPts val="4016"/>
              </a:lnSpc>
              <a:spcBef>
                <a:spcPct val="0"/>
              </a:spcBef>
            </a:pPr>
            <a:r>
              <a:rPr lang="en-US" sz="286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Преподаватель: Халилов М. Э.</a:t>
            </a:r>
          </a:p>
          <a:p>
            <a:pPr algn="l">
              <a:lnSpc>
                <a:spcPts val="4016"/>
              </a:lnSpc>
              <a:spcBef>
                <a:spcPct val="0"/>
              </a:spcBef>
            </a:pPr>
            <a:r>
              <a:rPr lang="en-US" sz="286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Группа: 680.22</a:t>
            </a:r>
          </a:p>
          <a:p>
            <a:pPr algn="l">
              <a:lnSpc>
                <a:spcPts val="4016"/>
              </a:lnSpc>
              <a:spcBef>
                <a:spcPct val="0"/>
              </a:spcBef>
            </a:pPr>
            <a:r>
              <a:rPr lang="en-US" sz="286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Студент: Мамалиева Эмилия</a:t>
            </a:r>
          </a:p>
        </p:txBody>
      </p:sp>
      <p:grpSp>
        <p:nvGrpSpPr>
          <p:cNvPr name="Group 4" id="4"/>
          <p:cNvGrpSpPr/>
          <p:nvPr/>
        </p:nvGrpSpPr>
        <p:grpSpPr>
          <a:xfrm rot="5400000">
            <a:off x="16672463" y="5034406"/>
            <a:ext cx="955485" cy="218188"/>
            <a:chOff x="0" y="0"/>
            <a:chExt cx="1273980" cy="290918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TextBox 11" id="11"/>
          <p:cNvSpPr txBox="true"/>
          <p:nvPr/>
        </p:nvSpPr>
        <p:spPr>
          <a:xfrm rot="0">
            <a:off x="2885158" y="1595416"/>
            <a:ext cx="12517685" cy="382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8"/>
              </a:lnSpc>
            </a:pPr>
            <a:r>
              <a:rPr lang="en-US" sz="7478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Курсовая работа на тему «Разработка онлайн информационной системы для отельных ресторанов»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038719" y="1890353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038719" y="2398218"/>
            <a:ext cx="11659575" cy="5144787"/>
          </a:xfrm>
          <a:custGeom>
            <a:avLst/>
            <a:gdLst/>
            <a:ahLst/>
            <a:cxnLst/>
            <a:rect r="r" b="b" t="t" l="l"/>
            <a:pathLst>
              <a:path h="5144787" w="11659575">
                <a:moveTo>
                  <a:pt x="0" y="0"/>
                </a:moveTo>
                <a:lnTo>
                  <a:pt x="11659575" y="0"/>
                </a:lnTo>
                <a:lnTo>
                  <a:pt x="11659575" y="5144788"/>
                </a:lnTo>
                <a:lnTo>
                  <a:pt x="0" y="5144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813844"/>
            <a:ext cx="9050659" cy="753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 Меню ресторана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8719" y="8029909"/>
            <a:ext cx="15044628" cy="1234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537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Раздел меню включает в себя список блюд, оформленных как карточки. Каждая карточка блюда (&lt;div class="menu-item"&gt;) содержит название блюда и его стоимость. Также используется inline-стиль для установки фона, чтобы визуально представить каждый элемент меню через изображения.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038719" y="1890353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038719" y="2412661"/>
            <a:ext cx="14509348" cy="4606718"/>
          </a:xfrm>
          <a:custGeom>
            <a:avLst/>
            <a:gdLst/>
            <a:ahLst/>
            <a:cxnLst/>
            <a:rect r="r" b="b" t="t" l="l"/>
            <a:pathLst>
              <a:path h="4606718" w="14509348">
                <a:moveTo>
                  <a:pt x="0" y="0"/>
                </a:moveTo>
                <a:lnTo>
                  <a:pt x="14509348" y="0"/>
                </a:lnTo>
                <a:lnTo>
                  <a:pt x="14509348" y="4606718"/>
                </a:lnTo>
                <a:lnTo>
                  <a:pt x="0" y="4606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813844"/>
            <a:ext cx="9050659" cy="753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3.О ресторане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8719" y="7348525"/>
            <a:ext cx="14711583" cy="187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6"/>
              </a:lnSpc>
            </a:pP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В разделе "О ресторане" представлен текст, который знакомит пользователя с концепцией и атмосферой заведения. Далее идет галерея с изображениями, оформленная через &lt;div class="gallery"&gt;. Каждое изображение оформлено с помощью тега &lt;img&gt; с атрибутом alt, который используется для описания изображения.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038719" y="1890353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038719" y="2431600"/>
            <a:ext cx="10272051" cy="6557227"/>
          </a:xfrm>
          <a:custGeom>
            <a:avLst/>
            <a:gdLst/>
            <a:ahLst/>
            <a:cxnLst/>
            <a:rect r="r" b="b" t="t" l="l"/>
            <a:pathLst>
              <a:path h="6557227" w="10272051">
                <a:moveTo>
                  <a:pt x="0" y="0"/>
                </a:moveTo>
                <a:lnTo>
                  <a:pt x="10272052" y="0"/>
                </a:lnTo>
                <a:lnTo>
                  <a:pt x="10272052" y="6557227"/>
                </a:lnTo>
                <a:lnTo>
                  <a:pt x="0" y="6557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813844"/>
            <a:ext cx="9050659" cy="753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4. Форма бронирования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11791" y="2887331"/>
            <a:ext cx="5228459" cy="560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6"/>
              </a:lnSpc>
            </a:pP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Раздел с формой бронирования включает поля для ввода имени, даты, времени и количества человек. Использование тега &lt;form&gt; позволяет собирать информацию от пользователя и отправлять её на сервер. Атрибут required на элементах формы указывает на обязательность ввода этих данных.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372476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grpSp>
        <p:nvGrpSpPr>
          <p:cNvPr name="Group 3" id="3"/>
          <p:cNvGrpSpPr/>
          <p:nvPr/>
        </p:nvGrpSpPr>
        <p:grpSpPr>
          <a:xfrm rot="-10800000">
            <a:off x="1028700" y="523756"/>
            <a:ext cx="955485" cy="218188"/>
            <a:chOff x="0" y="0"/>
            <a:chExt cx="1273980" cy="290918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028700" y="3000426"/>
            <a:ext cx="10314183" cy="3533035"/>
          </a:xfrm>
          <a:custGeom>
            <a:avLst/>
            <a:gdLst/>
            <a:ahLst/>
            <a:cxnLst/>
            <a:rect r="r" b="b" t="t" l="l"/>
            <a:pathLst>
              <a:path h="3533035" w="10314183">
                <a:moveTo>
                  <a:pt x="0" y="0"/>
                </a:moveTo>
                <a:lnTo>
                  <a:pt x="10314183" y="0"/>
                </a:lnTo>
                <a:lnTo>
                  <a:pt x="10314183" y="3533035"/>
                </a:lnTo>
                <a:lnTo>
                  <a:pt x="0" y="3533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7171636"/>
            <a:ext cx="16230600" cy="147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5"/>
              </a:lnSpc>
            </a:pPr>
            <a:r>
              <a:rPr lang="en-US" sz="3012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Тег &lt;footer&gt; представляет нижнюю часть страницы, где обычно размещается информация о контактных данных, авторских правах и другие дополнительные сведения. Здесь содержится информация о местоположении ресторана, его телефоне и электронном адресе.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332898"/>
            <a:ext cx="9050659" cy="753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Футер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769277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grpSp>
        <p:nvGrpSpPr>
          <p:cNvPr name="Group 3" id="3"/>
          <p:cNvGrpSpPr/>
          <p:nvPr/>
        </p:nvGrpSpPr>
        <p:grpSpPr>
          <a:xfrm rot="-10800000">
            <a:off x="1028700" y="523756"/>
            <a:ext cx="955485" cy="218188"/>
            <a:chOff x="0" y="0"/>
            <a:chExt cx="1273980" cy="290918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028700" y="3687739"/>
            <a:ext cx="12570363" cy="1822703"/>
          </a:xfrm>
          <a:custGeom>
            <a:avLst/>
            <a:gdLst/>
            <a:ahLst/>
            <a:cxnLst/>
            <a:rect r="r" b="b" t="t" l="l"/>
            <a:pathLst>
              <a:path h="1822703" w="12570363">
                <a:moveTo>
                  <a:pt x="0" y="0"/>
                </a:moveTo>
                <a:lnTo>
                  <a:pt x="12570363" y="0"/>
                </a:lnTo>
                <a:lnTo>
                  <a:pt x="12570363" y="1822703"/>
                </a:lnTo>
                <a:lnTo>
                  <a:pt x="0" y="18227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6347016"/>
            <a:ext cx="16230600" cy="147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5"/>
              </a:lnSpc>
            </a:pPr>
            <a:r>
              <a:rPr lang="en-US" sz="3012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Этот элемент &lt;button&gt; представляет кнопку для возврата в верхнюю часть страницы. При помощи JavaScript она будет появляться при прокрутке страницы вниз и позволять пользователю быстро вернуться в начало.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29699"/>
            <a:ext cx="9050659" cy="753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Кнопка "Наверх"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004923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028700" y="2975431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373571" y="4311114"/>
            <a:ext cx="7096275" cy="3308503"/>
          </a:xfrm>
          <a:custGeom>
            <a:avLst/>
            <a:gdLst/>
            <a:ahLst/>
            <a:cxnLst/>
            <a:rect r="r" b="b" t="t" l="l"/>
            <a:pathLst>
              <a:path h="3308503" w="7096275">
                <a:moveTo>
                  <a:pt x="0" y="0"/>
                </a:moveTo>
                <a:lnTo>
                  <a:pt x="7096275" y="0"/>
                </a:lnTo>
                <a:lnTo>
                  <a:pt x="7096275" y="3308503"/>
                </a:lnTo>
                <a:lnTo>
                  <a:pt x="0" y="3308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076325"/>
            <a:ext cx="10286604" cy="1653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2.3. CSS </a:t>
            </a: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стили для сайта: </a:t>
            </a:r>
          </a:p>
          <a:p>
            <a:pPr algn="l">
              <a:lnSpc>
                <a:spcPts val="6415"/>
              </a:lnSpc>
            </a:pP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     </a:t>
            </a: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Общие стили для всего сайта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26025" y="3448104"/>
            <a:ext cx="7621575" cy="565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2"/>
              </a:lnSpc>
            </a:pPr>
            <a:r>
              <a:rPr lang="en-US" sz="2670" spc="-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Этот блок задает глобальные стили:</a:t>
            </a:r>
          </a:p>
          <a:p>
            <a:pPr algn="just" marL="576644" indent="-288322" lvl="1">
              <a:lnSpc>
                <a:spcPts val="3472"/>
              </a:lnSpc>
              <a:buFont typeface="Arial"/>
              <a:buChar char="•"/>
            </a:pPr>
            <a:r>
              <a:rPr lang="en-US" b="true" sz="2670" spc="-40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margin: 0 и padding: 0</a:t>
            </a:r>
            <a:r>
              <a:rPr lang="en-US" sz="2670" spc="-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сбрасывают отступы и внутренние отступы у всех элементов, что помогает контролировать их внешний вид.</a:t>
            </a:r>
          </a:p>
          <a:p>
            <a:pPr algn="just" marL="576644" indent="-288322" lvl="1">
              <a:lnSpc>
                <a:spcPts val="3472"/>
              </a:lnSpc>
              <a:buFont typeface="Arial"/>
              <a:buChar char="•"/>
            </a:pPr>
            <a:r>
              <a:rPr lang="en-US" b="true" sz="2670" spc="-40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box-sizing: border-box </a:t>
            </a:r>
            <a:r>
              <a:rPr lang="en-US" sz="2670" spc="-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изменяет способ расчета ширины и высоты элементов, включая padding и border в общую ширину/высоту.</a:t>
            </a:r>
          </a:p>
          <a:p>
            <a:pPr algn="just" marL="576644" indent="-288322" lvl="1">
              <a:lnSpc>
                <a:spcPts val="3472"/>
              </a:lnSpc>
              <a:buFont typeface="Arial"/>
              <a:buChar char="•"/>
            </a:pPr>
            <a:r>
              <a:rPr lang="en-US" b="true" sz="2670" spc="-40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font-family: 'Arial', sans-serif; </a:t>
            </a:r>
            <a:r>
              <a:rPr lang="en-US" sz="2670" spc="-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задает шрифт для всех элементов, использующих стандартный шрифт Arial, если его нет — будет использоваться любой другой шрифт без засечек.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152393" y="2212658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152393" y="3034189"/>
            <a:ext cx="10703387" cy="2967445"/>
          </a:xfrm>
          <a:custGeom>
            <a:avLst/>
            <a:gdLst/>
            <a:ahLst/>
            <a:cxnLst/>
            <a:rect r="r" b="b" t="t" l="l"/>
            <a:pathLst>
              <a:path h="2967445" w="10703387">
                <a:moveTo>
                  <a:pt x="0" y="0"/>
                </a:moveTo>
                <a:lnTo>
                  <a:pt x="10703387" y="0"/>
                </a:lnTo>
                <a:lnTo>
                  <a:pt x="10703387" y="2967446"/>
                </a:lnTo>
                <a:lnTo>
                  <a:pt x="0" y="2967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52393" y="1076325"/>
            <a:ext cx="10286604" cy="83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Основной фон страницы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2393" y="6743160"/>
            <a:ext cx="13937610" cy="1559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6"/>
              </a:lnSpc>
            </a:pPr>
            <a:r>
              <a:rPr lang="en-US" sz="3212" spc="-4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Этот стиль определяет фон и текст для всей страницы:</a:t>
            </a:r>
          </a:p>
          <a:p>
            <a:pPr algn="just" marL="693648" indent="-346824" lvl="1">
              <a:lnSpc>
                <a:spcPts val="4176"/>
              </a:lnSpc>
              <a:buFont typeface="Arial"/>
              <a:buChar char="•"/>
            </a:pPr>
            <a:r>
              <a:rPr lang="en-US" b="true" sz="3212" spc="-48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background-color: #f9f3e6</a:t>
            </a:r>
            <a:r>
              <a:rPr lang="en-US" sz="3212" spc="-4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задает бежевый фон для всей страницы.</a:t>
            </a:r>
          </a:p>
          <a:p>
            <a:pPr algn="just" marL="693648" indent="-346824" lvl="1">
              <a:lnSpc>
                <a:spcPts val="4176"/>
              </a:lnSpc>
              <a:buFont typeface="Arial"/>
              <a:buChar char="•"/>
            </a:pPr>
            <a:r>
              <a:rPr lang="en-US" b="true" sz="3212" spc="-48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color: #4a4a4a</a:t>
            </a:r>
            <a:r>
              <a:rPr lang="en-US" sz="3212" spc="-4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устанавливает темно-серый цвет текста.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152393" y="2212658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152393" y="2860098"/>
            <a:ext cx="9381871" cy="2967599"/>
          </a:xfrm>
          <a:custGeom>
            <a:avLst/>
            <a:gdLst/>
            <a:ahLst/>
            <a:cxnLst/>
            <a:rect r="r" b="b" t="t" l="l"/>
            <a:pathLst>
              <a:path h="2967599" w="9381871">
                <a:moveTo>
                  <a:pt x="0" y="0"/>
                </a:moveTo>
                <a:lnTo>
                  <a:pt x="9381871" y="0"/>
                </a:lnTo>
                <a:lnTo>
                  <a:pt x="9381871" y="2967599"/>
                </a:lnTo>
                <a:lnTo>
                  <a:pt x="0" y="2967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52393" y="1076325"/>
            <a:ext cx="10286604" cy="83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Загол</a:t>
            </a: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овки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2393" y="6399197"/>
            <a:ext cx="13041411" cy="2441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8"/>
              </a:lnSpc>
            </a:pP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Здесь стилизуются заголовки:</a:t>
            </a:r>
          </a:p>
          <a:p>
            <a:pPr algn="just" marL="649046" indent="-324523" lvl="1">
              <a:lnSpc>
                <a:spcPts val="3908"/>
              </a:lnSpc>
              <a:buFont typeface="Arial"/>
              <a:buChar char="•"/>
            </a:pP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Все заголовки (h1, h2, h3) будут золотыми (color: #d4a017).</a:t>
            </a:r>
          </a:p>
          <a:p>
            <a:pPr algn="just" marL="649046" indent="-324523" lvl="1">
              <a:lnSpc>
                <a:spcPts val="3908"/>
              </a:lnSpc>
              <a:buFont typeface="Arial"/>
              <a:buChar char="•"/>
            </a:pP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Устанавливается жирный шрифт (font-weight: 700).</a:t>
            </a:r>
          </a:p>
          <a:p>
            <a:pPr algn="just" marL="649046" indent="-324523" lvl="1">
              <a:lnSpc>
                <a:spcPts val="3908"/>
              </a:lnSpc>
              <a:buFont typeface="Arial"/>
              <a:buChar char="•"/>
            </a:pP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Используется шрифт с засечками (font-family: 'Georgia', serif), чтобы создать более элегантный вид заголовков.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152393" y="2212658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152393" y="3178086"/>
            <a:ext cx="13755910" cy="4952128"/>
          </a:xfrm>
          <a:custGeom>
            <a:avLst/>
            <a:gdLst/>
            <a:ahLst/>
            <a:cxnLst/>
            <a:rect r="r" b="b" t="t" l="l"/>
            <a:pathLst>
              <a:path h="4952128" w="13755910">
                <a:moveTo>
                  <a:pt x="0" y="0"/>
                </a:moveTo>
                <a:lnTo>
                  <a:pt x="13755910" y="0"/>
                </a:lnTo>
                <a:lnTo>
                  <a:pt x="13755910" y="4952127"/>
                </a:lnTo>
                <a:lnTo>
                  <a:pt x="0" y="4952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52393" y="1076325"/>
            <a:ext cx="10286604" cy="83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Навигационн</a:t>
            </a: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ое меню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173008" y="2872354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1173008" y="1736021"/>
            <a:ext cx="10286604" cy="83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Навигационн</a:t>
            </a: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ое меню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046214"/>
            <a:ext cx="15410206" cy="345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8"/>
              </a:lnSpc>
            </a:pP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Здесь стилизуется шапка 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 навигационным меню:</a:t>
            </a:r>
          </a:p>
          <a:p>
            <a:pPr algn="just" marL="649046" indent="-324523" lvl="1">
              <a:lnSpc>
                <a:spcPts val="3908"/>
              </a:lnSpc>
              <a:buFont typeface="Arial"/>
              <a:buChar char="•"/>
            </a:pPr>
            <a:r>
              <a:rPr lang="en-US" b="true" sz="3006" spc="-45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background-color: #fffaf0 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светло-бежевый фон для шапки.</a:t>
            </a:r>
          </a:p>
          <a:p>
            <a:pPr algn="just" marL="649046" indent="-324523" lvl="1">
              <a:lnSpc>
                <a:spcPts val="3908"/>
              </a:lnSpc>
              <a:buFont typeface="Arial"/>
              <a:buChar char="•"/>
            </a:pPr>
            <a:r>
              <a:rPr lang="en-US" b="true" sz="3006" spc="-45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padding: 20px 0 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от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ступы сверху и снизу.</a:t>
            </a:r>
          </a:p>
          <a:p>
            <a:pPr algn="just" marL="649046" indent="-324523" lvl="1">
              <a:lnSpc>
                <a:spcPts val="3908"/>
              </a:lnSpc>
              <a:buFont typeface="Arial"/>
              <a:buChar char="•"/>
            </a:pPr>
            <a:r>
              <a:rPr lang="en-US" b="true" sz="3006" spc="-45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box-shadow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добавляет мягкую тень, чтобы выделить шапку.</a:t>
            </a:r>
          </a:p>
          <a:p>
            <a:pPr algn="just" marL="649046" indent="-324523" lvl="1">
              <a:lnSpc>
                <a:spcPts val="3908"/>
              </a:lnSpc>
              <a:buFont typeface="Arial"/>
              <a:buChar char="•"/>
            </a:pPr>
            <a:r>
              <a:rPr lang="en-US" b="true" sz="3006" spc="-45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position: sticky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фиксирует шапку в верхней части экрана при прокрутке страницы.</a:t>
            </a:r>
          </a:p>
          <a:p>
            <a:pPr algn="just" marL="649046" indent="-324523" lvl="1">
              <a:lnSpc>
                <a:spcPts val="3908"/>
              </a:lnSpc>
              <a:buFont typeface="Arial"/>
              <a:buChar char="•"/>
            </a:pPr>
            <a:r>
              <a:rPr lang="en-US" b="true" sz="3006" spc="-45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top: 0 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закрепляет шапку на верхней границе страницы.</a:t>
            </a:r>
          </a:p>
          <a:p>
            <a:pPr algn="just" marL="649046" indent="-324523" lvl="1">
              <a:lnSpc>
                <a:spcPts val="3908"/>
              </a:lnSpc>
              <a:buFont typeface="Arial"/>
              <a:buChar char="•"/>
            </a:pPr>
            <a:r>
              <a:rPr lang="en-US" b="true" sz="3006" spc="-45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z-index: 1000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обеспечивает, чтобы шапка всегда была поверх других элементов.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46675" y="1028700"/>
            <a:ext cx="28575" cy="8229600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780140" y="1747489"/>
            <a:ext cx="6972332" cy="1351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1"/>
              </a:lnSpc>
            </a:pPr>
            <a:r>
              <a:rPr lang="en-US" sz="9456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1.Введение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80140" y="3837878"/>
            <a:ext cx="15001417" cy="3751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31"/>
              </a:lnSpc>
            </a:pPr>
            <a:r>
              <a:rPr lang="en-US" b="true" sz="3945" spc="-59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Веб-программирование — это разработка веб-страниц и приложений с использованием HTML, CSS и JavaScript. Оно стало неотъемлемой частью бизнеса, образования и повседневной жизни. Современные технологии позволяют создавать как простые сайты, так и сложные веб-приложения. Для успешной работы разработчику нужно освоить основные клиентские и серверные технологии.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303815" y="1113728"/>
            <a:ext cx="955485" cy="218188"/>
            <a:chOff x="0" y="0"/>
            <a:chExt cx="1273980" cy="290918"/>
          </a:xfrm>
        </p:grpSpPr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447027" y="2522388"/>
            <a:ext cx="15364407" cy="2621112"/>
          </a:xfrm>
          <a:custGeom>
            <a:avLst/>
            <a:gdLst/>
            <a:ahLst/>
            <a:cxnLst/>
            <a:rect r="r" b="b" t="t" l="l"/>
            <a:pathLst>
              <a:path h="2621112" w="15364407">
                <a:moveTo>
                  <a:pt x="0" y="0"/>
                </a:moveTo>
                <a:lnTo>
                  <a:pt x="15364407" y="0"/>
                </a:lnTo>
                <a:lnTo>
                  <a:pt x="15364407" y="2621112"/>
                </a:lnTo>
                <a:lnTo>
                  <a:pt x="0" y="2621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76566" y="5749095"/>
            <a:ext cx="15334867" cy="114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24"/>
              </a:lnSpc>
            </a:pPr>
            <a:r>
              <a:rPr lang="en-US" sz="3480" spc="-5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Добавление отступа сверху для всех секций, чтобы они не прятались под фиксированным меню при переходе по ссылкам в меню.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028700" y="1028700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9008629" y="3248106"/>
            <a:ext cx="7987205" cy="4358732"/>
          </a:xfrm>
          <a:custGeom>
            <a:avLst/>
            <a:gdLst/>
            <a:ahLst/>
            <a:cxnLst/>
            <a:rect r="r" b="b" t="t" l="l"/>
            <a:pathLst>
              <a:path h="4358732" w="7987205">
                <a:moveTo>
                  <a:pt x="0" y="0"/>
                </a:moveTo>
                <a:lnTo>
                  <a:pt x="7987206" y="0"/>
                </a:lnTo>
                <a:lnTo>
                  <a:pt x="7987206" y="4358732"/>
                </a:lnTo>
                <a:lnTo>
                  <a:pt x="0" y="4358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2087028"/>
            <a:ext cx="7619855" cy="7002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6"/>
              </a:lnSpc>
            </a:pP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Стили для контейнера навигации:</a:t>
            </a:r>
          </a:p>
          <a:p>
            <a:pPr algn="l" marL="615621" indent="-307811" lvl="1">
              <a:lnSpc>
                <a:spcPts val="3706"/>
              </a:lnSpc>
              <a:buFont typeface="Arial"/>
              <a:buChar char="•"/>
            </a:pPr>
            <a:r>
              <a:rPr lang="en-US" b="true" sz="285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display: flex 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применяет Flexbox для размещения элементов по горизонтали.</a:t>
            </a:r>
          </a:p>
          <a:p>
            <a:pPr algn="l" marL="615621" indent="-307811" lvl="1">
              <a:lnSpc>
                <a:spcPts val="3706"/>
              </a:lnSpc>
              <a:buFont typeface="Arial"/>
              <a:buChar char="•"/>
            </a:pPr>
            <a:r>
              <a:rPr lang="en-US" b="true" sz="285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justify-content: space-between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распределяет элементы так, чтобы они занимали максимально возможное пространство.</a:t>
            </a:r>
          </a:p>
          <a:p>
            <a:pPr algn="l" marL="615621" indent="-307811" lvl="1">
              <a:lnSpc>
                <a:spcPts val="3706"/>
              </a:lnSpc>
              <a:buFont typeface="Arial"/>
              <a:buChar char="•"/>
            </a:pPr>
            <a:r>
              <a:rPr lang="en-US" b="true" sz="285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align-items: center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выравнивает элементы по вертикали по центру.</a:t>
            </a:r>
          </a:p>
          <a:p>
            <a:pPr algn="l" marL="615621" indent="-307811" lvl="1">
              <a:lnSpc>
                <a:spcPts val="3706"/>
              </a:lnSpc>
              <a:buFont typeface="Arial"/>
              <a:buChar char="•"/>
            </a:pPr>
            <a:r>
              <a:rPr lang="en-US" b="true" sz="285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max-width: 1200px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ограничивает ширину контейнера.</a:t>
            </a:r>
          </a:p>
          <a:p>
            <a:pPr algn="l" marL="615621" indent="-307811" lvl="1">
              <a:lnSpc>
                <a:spcPts val="3706"/>
              </a:lnSpc>
              <a:buFont typeface="Arial"/>
              <a:buChar char="•"/>
            </a:pPr>
            <a:r>
              <a:rPr lang="en-US" b="true" sz="285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margin: 0 auto 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центрирует контейнер на странице.</a:t>
            </a:r>
          </a:p>
          <a:p>
            <a:pPr algn="l" marL="615621" indent="-307811" lvl="1">
              <a:lnSpc>
                <a:spcPts val="3706"/>
              </a:lnSpc>
              <a:buFont typeface="Arial"/>
              <a:buChar char="•"/>
            </a:pPr>
            <a:r>
              <a:rPr lang="en-US" b="true" sz="285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padding: 0 20px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добавляет отступы слева и справа.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5400000">
            <a:off x="12244979" y="5118430"/>
            <a:ext cx="8229600" cy="50140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337932" y="1750728"/>
            <a:ext cx="11985202" cy="3941596"/>
          </a:xfrm>
          <a:custGeom>
            <a:avLst/>
            <a:gdLst/>
            <a:ahLst/>
            <a:cxnLst/>
            <a:rect r="r" b="b" t="t" l="l"/>
            <a:pathLst>
              <a:path h="3941596" w="11985202">
                <a:moveTo>
                  <a:pt x="0" y="0"/>
                </a:moveTo>
                <a:lnTo>
                  <a:pt x="11985202" y="0"/>
                </a:lnTo>
                <a:lnTo>
                  <a:pt x="11985202" y="3941597"/>
                </a:lnTo>
                <a:lnTo>
                  <a:pt x="0" y="3941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53630" y="6634167"/>
            <a:ext cx="12153806" cy="214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8"/>
              </a:lnSpc>
            </a:pPr>
            <a:r>
              <a:rPr lang="en-US" sz="3298" spc="-49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Стили для логотипа:</a:t>
            </a:r>
          </a:p>
          <a:p>
            <a:pPr algn="l" marL="712176" indent="-356088" lvl="1">
              <a:lnSpc>
                <a:spcPts val="4288"/>
              </a:lnSpc>
              <a:buFont typeface="Arial"/>
              <a:buChar char="•"/>
            </a:pPr>
            <a:r>
              <a:rPr lang="en-US" sz="3298" spc="-49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Устанавливается размер шрифта, золотой цвет, шрифт с засечками и немного увеличено межбуквенное расстояние (letter-spacing).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173008" y="2550407"/>
            <a:ext cx="7073701" cy="6844990"/>
          </a:xfrm>
          <a:custGeom>
            <a:avLst/>
            <a:gdLst/>
            <a:ahLst/>
            <a:cxnLst/>
            <a:rect r="r" b="b" t="t" l="l"/>
            <a:pathLst>
              <a:path h="6844990" w="7073701">
                <a:moveTo>
                  <a:pt x="0" y="0"/>
                </a:moveTo>
                <a:lnTo>
                  <a:pt x="7073701" y="0"/>
                </a:lnTo>
                <a:lnTo>
                  <a:pt x="7073701" y="6844990"/>
                </a:lnTo>
                <a:lnTo>
                  <a:pt x="0" y="6844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774485" y="2842483"/>
            <a:ext cx="7499808" cy="572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Стили для элементов меню:</a:t>
            </a:r>
          </a:p>
          <a:p>
            <a:pPr algn="l" marL="546299" indent="-273150" lvl="1">
              <a:lnSpc>
                <a:spcPts val="3289"/>
              </a:lnSpc>
              <a:buFont typeface="Arial"/>
              <a:buChar char="•"/>
            </a:pPr>
            <a:r>
              <a:rPr lang="en-US" b="true" sz="2530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position: relative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позволяе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т добавлять псевдоэлементы и управлять позиционированием.</a:t>
            </a:r>
          </a:p>
          <a:p>
            <a:pPr algn="l" marL="546299" indent="-273150" lvl="1">
              <a:lnSpc>
                <a:spcPts val="3289"/>
              </a:lnSpc>
              <a:buFont typeface="Arial"/>
              <a:buChar char="•"/>
            </a:pPr>
            <a:r>
              <a:rPr lang="en-US" b="true" sz="2530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background-size: cover и background-position: center 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заставляют фоновое изображение покрывать элемент и быть центрированным.</a:t>
            </a:r>
          </a:p>
          <a:p>
            <a:pPr algn="l" marL="546299" indent="-273150" lvl="1">
              <a:lnSpc>
                <a:spcPts val="3289"/>
              </a:lnSpc>
              <a:buFont typeface="Arial"/>
              <a:buChar char="•"/>
            </a:pPr>
            <a:r>
              <a:rPr lang="en-US" b="true" sz="2530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display: flex и flex-direction: column 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устанавливают вертикальное расположение содержимого.</a:t>
            </a:r>
          </a:p>
          <a:p>
            <a:pPr algn="l" marL="546299" indent="-273150" lvl="1">
              <a:lnSpc>
                <a:spcPts val="3289"/>
              </a:lnSpc>
              <a:buFont typeface="Arial"/>
              <a:buChar char="•"/>
            </a:pPr>
            <a:r>
              <a:rPr lang="en-US" b="true" sz="2530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box-shadow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добавляет тень для элементов меню.</a:t>
            </a:r>
          </a:p>
          <a:p>
            <a:pPr algn="l" marL="546299" indent="-273150" lvl="1">
              <a:lnSpc>
                <a:spcPts val="3289"/>
              </a:lnSpc>
              <a:buFont typeface="Arial"/>
              <a:buChar char="•"/>
            </a:pPr>
            <a:r>
              <a:rPr lang="en-US" b="true" sz="2530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text-align: center 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выравнивает текст по центру.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3008" y="923925"/>
            <a:ext cx="10286604" cy="83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Секция</a:t>
            </a: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"Меню"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01902" y="8932096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-5400000">
            <a:off x="-2844622" y="5377609"/>
            <a:ext cx="8210344" cy="72303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940798" y="1844591"/>
            <a:ext cx="12879805" cy="4608072"/>
          </a:xfrm>
          <a:custGeom>
            <a:avLst/>
            <a:gdLst/>
            <a:ahLst/>
            <a:cxnLst/>
            <a:rect r="r" b="b" t="t" l="l"/>
            <a:pathLst>
              <a:path h="4608072" w="12879805">
                <a:moveTo>
                  <a:pt x="0" y="0"/>
                </a:moveTo>
                <a:lnTo>
                  <a:pt x="12879806" y="0"/>
                </a:lnTo>
                <a:lnTo>
                  <a:pt x="12879806" y="4608072"/>
                </a:lnTo>
                <a:lnTo>
                  <a:pt x="0" y="4608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40798" y="7320250"/>
            <a:ext cx="15038253" cy="104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8"/>
              </a:lnSpc>
            </a:pPr>
            <a:r>
              <a:rPr lang="en-US" sz="3291" spc="-49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Этот псевдоэлемент добавляет темное затемнение на фон элементов меню с помощью линейного градиента.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173008" y="2612721"/>
            <a:ext cx="5993756" cy="6997636"/>
          </a:xfrm>
          <a:custGeom>
            <a:avLst/>
            <a:gdLst/>
            <a:ahLst/>
            <a:cxnLst/>
            <a:rect r="r" b="b" t="t" l="l"/>
            <a:pathLst>
              <a:path h="6997636" w="5993756">
                <a:moveTo>
                  <a:pt x="0" y="0"/>
                </a:moveTo>
                <a:lnTo>
                  <a:pt x="5993756" y="0"/>
                </a:lnTo>
                <a:lnTo>
                  <a:pt x="5993756" y="6997636"/>
                </a:lnTo>
                <a:lnTo>
                  <a:pt x="0" y="6997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279714" y="3550943"/>
            <a:ext cx="7478586" cy="4782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7"/>
              </a:lnSpc>
            </a:pPr>
            <a:r>
              <a:rPr lang="en-US" sz="3659" spc="-5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Стили для секции "О ресторане":</a:t>
            </a:r>
          </a:p>
          <a:p>
            <a:pPr algn="l" marL="790113" indent="-395057" lvl="1">
              <a:lnSpc>
                <a:spcPts val="4757"/>
              </a:lnSpc>
              <a:buFont typeface="Arial"/>
              <a:buChar char="•"/>
            </a:pPr>
            <a:r>
              <a:rPr lang="en-US" b="true" sz="3659" spc="-5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background-color: #ffffff</a:t>
            </a:r>
            <a:r>
              <a:rPr lang="en-US" sz="3659" spc="-5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белый фон.</a:t>
            </a:r>
          </a:p>
          <a:p>
            <a:pPr algn="l" marL="790113" indent="-395057" lvl="1">
              <a:lnSpc>
                <a:spcPts val="4757"/>
              </a:lnSpc>
              <a:buFont typeface="Arial"/>
              <a:buChar char="•"/>
            </a:pPr>
            <a:r>
              <a:rPr lang="en-US" b="true" sz="3659" spc="-5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padding: 60px 20px </a:t>
            </a:r>
            <a:r>
              <a:rPr lang="en-US" sz="3659" spc="-5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отступы сверху/снизу и по бокам.</a:t>
            </a:r>
          </a:p>
          <a:p>
            <a:pPr algn="l" marL="790113" indent="-395057" lvl="1">
              <a:lnSpc>
                <a:spcPts val="4757"/>
              </a:lnSpc>
              <a:buFont typeface="Arial"/>
              <a:buChar char="•"/>
            </a:pPr>
            <a:r>
              <a:rPr lang="en-US" b="true" sz="3659" spc="-5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text-align: center</a:t>
            </a:r>
            <a:r>
              <a:rPr lang="en-US" sz="3659" spc="-5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выравнивание текста по центру.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3008" y="923925"/>
            <a:ext cx="10286604" cy="83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Секция</a:t>
            </a: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"О ресторане"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173008" y="3090463"/>
            <a:ext cx="7178642" cy="5690094"/>
          </a:xfrm>
          <a:custGeom>
            <a:avLst/>
            <a:gdLst/>
            <a:ahLst/>
            <a:cxnLst/>
            <a:rect r="r" b="b" t="t" l="l"/>
            <a:pathLst>
              <a:path h="5690094" w="7178642">
                <a:moveTo>
                  <a:pt x="0" y="0"/>
                </a:moveTo>
                <a:lnTo>
                  <a:pt x="7178643" y="0"/>
                </a:lnTo>
                <a:lnTo>
                  <a:pt x="7178643" y="5690094"/>
                </a:lnTo>
                <a:lnTo>
                  <a:pt x="0" y="569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743251" y="3522360"/>
            <a:ext cx="8516049" cy="479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476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Стили для секции бронирования:</a:t>
            </a:r>
          </a:p>
          <a:p>
            <a:pPr algn="l" marL="534628" indent="-267314" lvl="1">
              <a:lnSpc>
                <a:spcPts val="3219"/>
              </a:lnSpc>
              <a:buFont typeface="Arial"/>
              <a:buChar char="•"/>
            </a:pPr>
            <a:r>
              <a:rPr lang="en-US" b="true" sz="2476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background-color: #f3f1eb</a:t>
            </a:r>
            <a:r>
              <a:rPr lang="en-US" sz="2476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светло-бежевый фон.</a:t>
            </a:r>
          </a:p>
          <a:p>
            <a:pPr algn="l" marL="534628" indent="-267314" lvl="1">
              <a:lnSpc>
                <a:spcPts val="3219"/>
              </a:lnSpc>
              <a:buFont typeface="Arial"/>
              <a:buChar char="•"/>
            </a:pPr>
            <a:r>
              <a:rPr lang="en-US" b="true" sz="2476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padding: 60px 20px </a:t>
            </a:r>
            <a:r>
              <a:rPr lang="en-US" sz="2476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отступы.</a:t>
            </a:r>
          </a:p>
          <a:p>
            <a:pPr algn="l" marL="534628" indent="-267314" lvl="1">
              <a:lnSpc>
                <a:spcPts val="3219"/>
              </a:lnSpc>
              <a:buFont typeface="Arial"/>
              <a:buChar char="•"/>
            </a:pPr>
            <a:r>
              <a:rPr lang="en-US" b="true" sz="2476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text-align: center</a:t>
            </a:r>
            <a:r>
              <a:rPr lang="en-US" sz="2476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выравнивание контента по центру.</a:t>
            </a:r>
          </a:p>
          <a:p>
            <a:pPr algn="l">
              <a:lnSpc>
                <a:spcPts val="3219"/>
              </a:lnSpc>
            </a:pPr>
          </a:p>
          <a:p>
            <a:pPr algn="l">
              <a:lnSpc>
                <a:spcPts val="3219"/>
              </a:lnSpc>
            </a:pPr>
            <a:r>
              <a:rPr lang="en-US" sz="2476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Стили для формы бронирования:</a:t>
            </a:r>
          </a:p>
          <a:p>
            <a:pPr algn="l" marL="534628" indent="-267314" lvl="1">
              <a:lnSpc>
                <a:spcPts val="3219"/>
              </a:lnSpc>
              <a:buFont typeface="Arial"/>
              <a:buChar char="•"/>
            </a:pPr>
            <a:r>
              <a:rPr lang="en-US" b="true" sz="2476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max-width: 600px</a:t>
            </a:r>
            <a:r>
              <a:rPr lang="en-US" sz="2476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ограничение максимальной ширины формы.</a:t>
            </a:r>
          </a:p>
          <a:p>
            <a:pPr algn="l" marL="534628" indent="-267314" lvl="1">
              <a:lnSpc>
                <a:spcPts val="3219"/>
              </a:lnSpc>
              <a:buFont typeface="Arial"/>
              <a:buChar char="•"/>
            </a:pPr>
            <a:r>
              <a:rPr lang="en-US" b="true" sz="2476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margin: 0 auto</a:t>
            </a:r>
            <a:r>
              <a:rPr lang="en-US" sz="2476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центрирование формы по горизонтали.</a:t>
            </a:r>
          </a:p>
          <a:p>
            <a:pPr algn="l" marL="534628" indent="-267314" lvl="1">
              <a:lnSpc>
                <a:spcPts val="3219"/>
              </a:lnSpc>
              <a:buFont typeface="Arial"/>
              <a:buChar char="•"/>
            </a:pPr>
            <a:r>
              <a:rPr lang="en-US" b="true" sz="2476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background-color: #ffffff </a:t>
            </a:r>
            <a:r>
              <a:rPr lang="en-US" sz="2476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белый фон для формы.</a:t>
            </a:r>
          </a:p>
          <a:p>
            <a:pPr algn="l" marL="534628" indent="-267314" lvl="1">
              <a:lnSpc>
                <a:spcPts val="3219"/>
              </a:lnSpc>
              <a:buFont typeface="Arial"/>
              <a:buChar char="•"/>
            </a:pPr>
            <a:r>
              <a:rPr lang="en-US" b="true" sz="2476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box-shadow </a:t>
            </a:r>
            <a:r>
              <a:rPr lang="en-US" sz="2476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добавляет тень.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3008" y="923925"/>
            <a:ext cx="10286604" cy="83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Секция</a:t>
            </a: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"Бронирование"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276788" y="2434617"/>
            <a:ext cx="8496038" cy="4595980"/>
          </a:xfrm>
          <a:custGeom>
            <a:avLst/>
            <a:gdLst/>
            <a:ahLst/>
            <a:cxnLst/>
            <a:rect r="r" b="b" t="t" l="l"/>
            <a:pathLst>
              <a:path h="4595980" w="8496038">
                <a:moveTo>
                  <a:pt x="0" y="0"/>
                </a:moveTo>
                <a:lnTo>
                  <a:pt x="8496038" y="0"/>
                </a:lnTo>
                <a:lnTo>
                  <a:pt x="8496038" y="4595979"/>
                </a:lnTo>
                <a:lnTo>
                  <a:pt x="0" y="4595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76788" y="7334217"/>
            <a:ext cx="13652131" cy="192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6"/>
              </a:lnSpc>
            </a:pPr>
            <a:r>
              <a:rPr lang="en-US" sz="2997" spc="-4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Стили для футера:</a:t>
            </a:r>
          </a:p>
          <a:p>
            <a:pPr algn="l" marL="647141" indent="-323571" lvl="1">
              <a:lnSpc>
                <a:spcPts val="3896"/>
              </a:lnSpc>
              <a:buFont typeface="Arial"/>
              <a:buChar char="•"/>
            </a:pPr>
            <a:r>
              <a:rPr lang="en-US" b="true" sz="2997" spc="-4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background-color: #d4a017</a:t>
            </a:r>
            <a:r>
              <a:rPr lang="en-US" sz="2997" spc="-4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золотой фон для футера.</a:t>
            </a:r>
          </a:p>
          <a:p>
            <a:pPr algn="l" marL="647141" indent="-323571" lvl="1">
              <a:lnSpc>
                <a:spcPts val="3896"/>
              </a:lnSpc>
              <a:buFont typeface="Arial"/>
              <a:buChar char="•"/>
            </a:pPr>
            <a:r>
              <a:rPr lang="en-US" b="true" sz="2997" spc="-4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color</a:t>
            </a:r>
            <a:r>
              <a:rPr lang="en-US" b="true" sz="2997" spc="-4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: #ffffff</a:t>
            </a:r>
            <a:r>
              <a:rPr lang="en-US" sz="2997" spc="-4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2997" spc="-4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белый</a:t>
            </a:r>
            <a:r>
              <a:rPr lang="en-US" sz="2997" spc="-4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2997" spc="-4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цвет текста в футере.</a:t>
            </a:r>
          </a:p>
          <a:p>
            <a:pPr algn="l" marL="647141" indent="-323571" lvl="1">
              <a:lnSpc>
                <a:spcPts val="3896"/>
              </a:lnSpc>
              <a:buFont typeface="Arial"/>
              <a:buChar char="•"/>
            </a:pPr>
            <a:r>
              <a:rPr lang="en-US" b="true" sz="2997" spc="-4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text-align: center</a:t>
            </a:r>
            <a:r>
              <a:rPr lang="en-US" sz="2997" spc="-4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выравнивание текста по центру.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3008" y="923925"/>
            <a:ext cx="10286604" cy="83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Футе</a:t>
            </a: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173008" y="2643890"/>
            <a:ext cx="6454689" cy="6897526"/>
          </a:xfrm>
          <a:custGeom>
            <a:avLst/>
            <a:gdLst/>
            <a:ahLst/>
            <a:cxnLst/>
            <a:rect r="r" b="b" t="t" l="l"/>
            <a:pathLst>
              <a:path h="6897526" w="6454689">
                <a:moveTo>
                  <a:pt x="0" y="0"/>
                </a:moveTo>
                <a:lnTo>
                  <a:pt x="6454689" y="0"/>
                </a:lnTo>
                <a:lnTo>
                  <a:pt x="6454689" y="6897526"/>
                </a:lnTo>
                <a:lnTo>
                  <a:pt x="0" y="6897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599303" y="3899819"/>
            <a:ext cx="7031045" cy="394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9"/>
              </a:lnSpc>
            </a:pPr>
            <a:r>
              <a:rPr lang="en-US" sz="3484" spc="-5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Медиа-запрос для адаптивности:</a:t>
            </a:r>
          </a:p>
          <a:p>
            <a:pPr algn="l" marL="752277" indent="-376139" lvl="1">
              <a:lnSpc>
                <a:spcPts val="4529"/>
              </a:lnSpc>
              <a:buFont typeface="Arial"/>
              <a:buChar char="•"/>
            </a:pPr>
            <a:r>
              <a:rPr lang="en-US" sz="3484" spc="-5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При ширине экрана меньше 768px элементы навигации и меню становятся вертикальными (flex-direction: column), а карточки меню занимают всю ширину экрана.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3008" y="923925"/>
            <a:ext cx="10286604" cy="83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Мобильная адаптивность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173008" y="2872354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182533" y="3324092"/>
            <a:ext cx="11301259" cy="3376251"/>
          </a:xfrm>
          <a:custGeom>
            <a:avLst/>
            <a:gdLst/>
            <a:ahLst/>
            <a:cxnLst/>
            <a:rect r="r" b="b" t="t" l="l"/>
            <a:pathLst>
              <a:path h="3376251" w="11301259">
                <a:moveTo>
                  <a:pt x="0" y="0"/>
                </a:moveTo>
                <a:lnTo>
                  <a:pt x="11301259" y="0"/>
                </a:lnTo>
                <a:lnTo>
                  <a:pt x="11301259" y="3376251"/>
                </a:lnTo>
                <a:lnTo>
                  <a:pt x="0" y="3376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82533" y="1076325"/>
            <a:ext cx="13539676" cy="1393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sz="494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2.4. JavaScript для функционала</a:t>
            </a:r>
          </a:p>
          <a:p>
            <a:pPr algn="l">
              <a:lnSpc>
                <a:spcPts val="5436"/>
              </a:lnSpc>
            </a:pPr>
            <a:r>
              <a:rPr lang="en-US" sz="494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     Плавная прокрутка по якорным ссылкам в меню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286704"/>
            <a:ext cx="15410206" cy="1971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9046" indent="-324523" lvl="1">
              <a:lnSpc>
                <a:spcPts val="3908"/>
              </a:lnSpc>
              <a:buFont typeface="Arial"/>
              <a:buChar char="•"/>
            </a:pP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Сначала выбираются все ссылки в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навигации (n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a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v 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ul 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li a).</a:t>
            </a:r>
          </a:p>
          <a:p>
            <a:pPr algn="just" marL="649046" indent="-324523" lvl="1">
              <a:lnSpc>
                <a:spcPts val="3908"/>
              </a:lnSpc>
              <a:buFont typeface="Arial"/>
              <a:buChar char="•"/>
            </a:pP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Каждой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сылке добавляется слушатель событий.</a:t>
            </a:r>
          </a:p>
          <a:p>
            <a:pPr algn="just" marL="649046" indent="-324523" lvl="1">
              <a:lnSpc>
                <a:spcPts val="3908"/>
              </a:lnSpc>
              <a:buFont typeface="Arial"/>
              <a:buChar char="•"/>
            </a:pP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При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клике прокрутка происходит плавно к соответствующему разделу (href), а не мгновенно.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8695" y="1771122"/>
            <a:ext cx="15803824" cy="937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6"/>
              </a:lnSpc>
            </a:pPr>
            <a:r>
              <a:rPr lang="en-US" sz="6551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Основные технологии веб-программирования</a:t>
            </a:r>
          </a:p>
        </p:txBody>
      </p:sp>
      <p:grpSp>
        <p:nvGrpSpPr>
          <p:cNvPr name="Group 3" id="3"/>
          <p:cNvGrpSpPr/>
          <p:nvPr/>
        </p:nvGrpSpPr>
        <p:grpSpPr>
          <a:xfrm rot="-5400000">
            <a:off x="661858" y="8671463"/>
            <a:ext cx="955485" cy="218188"/>
            <a:chOff x="0" y="0"/>
            <a:chExt cx="1273980" cy="290918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TextBox 10" id="10"/>
          <p:cNvSpPr txBox="true"/>
          <p:nvPr/>
        </p:nvSpPr>
        <p:spPr>
          <a:xfrm rot="0">
            <a:off x="1451499" y="4287973"/>
            <a:ext cx="15398216" cy="3412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6163" indent="-348082" lvl="1">
              <a:lnSpc>
                <a:spcPts val="4514"/>
              </a:lnSpc>
              <a:buFont typeface="Arial"/>
              <a:buChar char="•"/>
            </a:pPr>
            <a:r>
              <a:rPr lang="en-US" b="true" sz="322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HTML </a:t>
            </a:r>
            <a:r>
              <a:rPr lang="en-US" sz="322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язык разметки для создания структуры страниц. Определяет заголовки, списки, изображения и другие элементы.</a:t>
            </a:r>
          </a:p>
          <a:p>
            <a:pPr algn="l" marL="696163" indent="-348082" lvl="1">
              <a:lnSpc>
                <a:spcPts val="4514"/>
              </a:lnSpc>
              <a:buFont typeface="Arial"/>
              <a:buChar char="•"/>
            </a:pPr>
            <a:r>
              <a:rPr lang="en-US" b="true" sz="322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CSS </a:t>
            </a:r>
            <a:r>
              <a:rPr lang="en-US" sz="322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отвечает за внешний вид страницы: стили, макеты, адаптивность. Использует Flexbox и Grid для сложных компоновок.</a:t>
            </a:r>
          </a:p>
          <a:p>
            <a:pPr algn="l" marL="696163" indent="-348082" lvl="1">
              <a:lnSpc>
                <a:spcPts val="4514"/>
              </a:lnSpc>
              <a:buFont typeface="Arial"/>
              <a:buChar char="•"/>
            </a:pPr>
            <a:r>
              <a:rPr lang="en-US" b="true" sz="322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JavaScript </a:t>
            </a:r>
            <a:r>
              <a:rPr lang="en-US" sz="322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язык программирования для создания интерактивности: обработка кликов, динамическое обновление данных, создание SPA.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1248695" y="3191126"/>
            <a:ext cx="15803824" cy="93185"/>
          </a:xfrm>
          <a:prstGeom prst="rect">
            <a:avLst/>
          </a:prstGeom>
          <a:solidFill>
            <a:srgbClr val="CDA63C"/>
          </a:solid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173008" y="2034154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173008" y="2447792"/>
            <a:ext cx="11402836" cy="7155280"/>
          </a:xfrm>
          <a:custGeom>
            <a:avLst/>
            <a:gdLst/>
            <a:ahLst/>
            <a:cxnLst/>
            <a:rect r="r" b="b" t="t" l="l"/>
            <a:pathLst>
              <a:path h="7155280" w="11402836">
                <a:moveTo>
                  <a:pt x="0" y="0"/>
                </a:moveTo>
                <a:lnTo>
                  <a:pt x="11402836" y="0"/>
                </a:lnTo>
                <a:lnTo>
                  <a:pt x="11402836" y="7155279"/>
                </a:lnTo>
                <a:lnTo>
                  <a:pt x="0" y="7155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73008" y="967847"/>
            <a:ext cx="13539676" cy="704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sz="494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Проверка формы бронирования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74869" y="3715221"/>
            <a:ext cx="3908100" cy="4177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9402" indent="-279701" lvl="1">
              <a:lnSpc>
                <a:spcPts val="3368"/>
              </a:lnSpc>
              <a:buFont typeface="Arial"/>
              <a:buChar char="•"/>
            </a:pP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Обработчик</a:t>
            </a: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b="true" sz="2591" spc="-38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submit </a:t>
            </a: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отм</a:t>
            </a: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еняет стандартное поведение отправки.</a:t>
            </a:r>
          </a:p>
          <a:p>
            <a:pPr algn="just" marL="559402" indent="-279701" lvl="1">
              <a:lnSpc>
                <a:spcPts val="3368"/>
              </a:lnSpc>
              <a:buFont typeface="Arial"/>
              <a:buChar char="•"/>
            </a:pP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Проверяет,</a:t>
            </a: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чтобы вс</a:t>
            </a: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е поля были заполнены.</a:t>
            </a:r>
          </a:p>
          <a:p>
            <a:pPr algn="just" marL="559402" indent="-279701" lvl="1">
              <a:lnSpc>
                <a:spcPts val="3368"/>
              </a:lnSpc>
              <a:buFont typeface="Arial"/>
              <a:buChar char="•"/>
            </a:pP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Если да — выводится сообщение об успешной брони.</a:t>
            </a:r>
          </a:p>
          <a:p>
            <a:pPr algn="just" marL="559402" indent="-279701" lvl="1">
              <a:lnSpc>
                <a:spcPts val="3368"/>
              </a:lnSpc>
              <a:buFont typeface="Arial"/>
              <a:buChar char="•"/>
            </a:pP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После этого форма очищается.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173008" y="2034154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173008" y="2447792"/>
            <a:ext cx="12563086" cy="5669093"/>
          </a:xfrm>
          <a:custGeom>
            <a:avLst/>
            <a:gdLst/>
            <a:ahLst/>
            <a:cxnLst/>
            <a:rect r="r" b="b" t="t" l="l"/>
            <a:pathLst>
              <a:path h="5669093" w="12563086">
                <a:moveTo>
                  <a:pt x="0" y="0"/>
                </a:moveTo>
                <a:lnTo>
                  <a:pt x="12563087" y="0"/>
                </a:lnTo>
                <a:lnTo>
                  <a:pt x="12563087" y="5669092"/>
                </a:lnTo>
                <a:lnTo>
                  <a:pt x="0" y="566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73008" y="967847"/>
            <a:ext cx="13539676" cy="704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sz="494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Проверка формы бронирования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85130" y="8459784"/>
            <a:ext cx="11538843" cy="1243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9402" indent="-279701" lvl="1">
              <a:lnSpc>
                <a:spcPts val="3368"/>
              </a:lnSpc>
              <a:buFont typeface="Arial"/>
              <a:buChar char="•"/>
            </a:pP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При прокрутке вниз более чем на 20px — кнопка становится видимой.</a:t>
            </a:r>
          </a:p>
          <a:p>
            <a:pPr algn="just" marL="559402" indent="-279701" lvl="1">
              <a:lnSpc>
                <a:spcPts val="3368"/>
              </a:lnSpc>
              <a:buFont typeface="Arial"/>
              <a:buChar char="•"/>
            </a:pP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При возврате вверх — скрывается.</a:t>
            </a:r>
          </a:p>
          <a:p>
            <a:pPr algn="just" marL="559402" indent="-279701" lvl="1">
              <a:lnSpc>
                <a:spcPts val="3368"/>
              </a:lnSpc>
              <a:buFont typeface="Arial"/>
              <a:buChar char="•"/>
            </a:pP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При нажатии на кнопку — страница плавно прокручивается в начало.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173008" y="2034154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2156234" y="2676115"/>
            <a:ext cx="13975531" cy="6306458"/>
          </a:xfrm>
          <a:custGeom>
            <a:avLst/>
            <a:gdLst/>
            <a:ahLst/>
            <a:cxnLst/>
            <a:rect r="r" b="b" t="t" l="l"/>
            <a:pathLst>
              <a:path h="6306458" w="13975531">
                <a:moveTo>
                  <a:pt x="0" y="0"/>
                </a:moveTo>
                <a:lnTo>
                  <a:pt x="13975532" y="0"/>
                </a:lnTo>
                <a:lnTo>
                  <a:pt x="13975532" y="6306459"/>
                </a:lnTo>
                <a:lnTo>
                  <a:pt x="0" y="6306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73008" y="967847"/>
            <a:ext cx="13539676" cy="704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sz="494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3.РЕЗУЛЬТАТ: Главная страница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7043542" y="9149206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493437" y="2447792"/>
            <a:ext cx="15301125" cy="7000265"/>
          </a:xfrm>
          <a:custGeom>
            <a:avLst/>
            <a:gdLst/>
            <a:ahLst/>
            <a:cxnLst/>
            <a:rect r="r" b="b" t="t" l="l"/>
            <a:pathLst>
              <a:path h="7000265" w="15301125">
                <a:moveTo>
                  <a:pt x="0" y="0"/>
                </a:moveTo>
                <a:lnTo>
                  <a:pt x="15301126" y="0"/>
                </a:lnTo>
                <a:lnTo>
                  <a:pt x="15301126" y="7000264"/>
                </a:lnTo>
                <a:lnTo>
                  <a:pt x="0" y="7000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rot="0">
            <a:off x="1173008" y="2034154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1173008" y="967847"/>
            <a:ext cx="13539676" cy="704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sz="494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3.РЕЗУЛЬТАТ: Наше Меню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7043542" y="9149206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442466" y="2447792"/>
            <a:ext cx="15403069" cy="7046904"/>
          </a:xfrm>
          <a:custGeom>
            <a:avLst/>
            <a:gdLst/>
            <a:ahLst/>
            <a:cxnLst/>
            <a:rect r="r" b="b" t="t" l="l"/>
            <a:pathLst>
              <a:path h="7046904" w="15403069">
                <a:moveTo>
                  <a:pt x="0" y="0"/>
                </a:moveTo>
                <a:lnTo>
                  <a:pt x="15403068" y="0"/>
                </a:lnTo>
                <a:lnTo>
                  <a:pt x="15403068" y="7046903"/>
                </a:lnTo>
                <a:lnTo>
                  <a:pt x="0" y="7046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rot="0">
            <a:off x="1173008" y="2034154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1173008" y="967847"/>
            <a:ext cx="13539676" cy="704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sz="494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3.РЕЗУЛЬТАТ: О ресторане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7043542" y="9149206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540064" y="2447792"/>
            <a:ext cx="15512557" cy="7096995"/>
          </a:xfrm>
          <a:custGeom>
            <a:avLst/>
            <a:gdLst/>
            <a:ahLst/>
            <a:cxnLst/>
            <a:rect r="r" b="b" t="t" l="l"/>
            <a:pathLst>
              <a:path h="7096995" w="15512557">
                <a:moveTo>
                  <a:pt x="0" y="0"/>
                </a:moveTo>
                <a:lnTo>
                  <a:pt x="15512557" y="0"/>
                </a:lnTo>
                <a:lnTo>
                  <a:pt x="15512557" y="7096994"/>
                </a:lnTo>
                <a:lnTo>
                  <a:pt x="0" y="7096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rot="0">
            <a:off x="1173008" y="2034154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1173008" y="967847"/>
            <a:ext cx="13539676" cy="704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sz="494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3.РЕЗУЛЬТАТ: Бронирование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7043542" y="9149206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256113" y="4561768"/>
            <a:ext cx="15775775" cy="1163463"/>
          </a:xfrm>
          <a:custGeom>
            <a:avLst/>
            <a:gdLst/>
            <a:ahLst/>
            <a:cxnLst/>
            <a:rect r="r" b="b" t="t" l="l"/>
            <a:pathLst>
              <a:path h="1163463" w="15775775">
                <a:moveTo>
                  <a:pt x="0" y="0"/>
                </a:moveTo>
                <a:lnTo>
                  <a:pt x="15775774" y="0"/>
                </a:lnTo>
                <a:lnTo>
                  <a:pt x="15775774" y="1163464"/>
                </a:lnTo>
                <a:lnTo>
                  <a:pt x="0" y="1163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rot="0">
            <a:off x="1256113" y="3477238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1256113" y="2410931"/>
            <a:ext cx="13539676" cy="704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sz="494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3.РЕЗУЛЬТАТ: Футер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1759" y="7211132"/>
            <a:ext cx="14938772" cy="1097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8"/>
              </a:lnSpc>
              <a:spcBef>
                <a:spcPct val="0"/>
              </a:spcBef>
            </a:pPr>
            <a:r>
              <a:rPr lang="en-US" b="true" sz="3953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Ссылка на GitHub: </a:t>
            </a:r>
            <a:r>
              <a:rPr lang="en-US" sz="3953" u="sng">
                <a:solidFill>
                  <a:srgbClr val="1A1B18"/>
                </a:solidFill>
                <a:latin typeface="Cormorant Garamond"/>
                <a:ea typeface="Cormorant Garamond"/>
                <a:cs typeface="Cormorant Garamond"/>
                <a:sym typeface="Cormorant Garamond"/>
                <a:hlinkClick r:id="rId3" tooltip="https://github.com/emiliyamamaliyeva/hotel-restaurant"/>
              </a:rPr>
              <a:t>https://github.com/emiliyamamaliyeva/hotel-restaurant</a:t>
            </a:r>
          </a:p>
          <a:p>
            <a:pPr algn="l">
              <a:lnSpc>
                <a:spcPts val="4348"/>
              </a:lnSpc>
              <a:spcBef>
                <a:spcPct val="0"/>
              </a:spcBef>
            </a:pPr>
            <a:r>
              <a:rPr lang="en-US" b="true" sz="3953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Ссылка на сайт: </a:t>
            </a:r>
            <a:r>
              <a:rPr lang="en-US" sz="3953" u="sng">
                <a:solidFill>
                  <a:srgbClr val="1A1B18"/>
                </a:solidFill>
                <a:latin typeface="Cormorant Garamond"/>
                <a:ea typeface="Cormorant Garamond"/>
                <a:cs typeface="Cormorant Garamond"/>
                <a:sym typeface="Cormorant Garamond"/>
                <a:hlinkClick r:id="rId4" tooltip="https://emiliyamamaliyeva.github.io/hotel-restaurant/"/>
              </a:rPr>
              <a:t>https://emiliyamamaliyeva.github.io/hotel-restaurant/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68820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909916" y="6279471"/>
            <a:ext cx="14468169" cy="49421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1909916" y="4306500"/>
            <a:ext cx="14468169" cy="178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77"/>
              </a:lnSpc>
            </a:pPr>
            <a:r>
              <a:rPr lang="en-US" sz="12525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Спасибо за внимание!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891778"/>
            <a:ext cx="16230600" cy="29294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511661" y="1076325"/>
            <a:ext cx="13534806" cy="789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4"/>
              </a:lnSpc>
            </a:pPr>
            <a:r>
              <a:rPr lang="en-US" sz="551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Осн</a:t>
            </a:r>
            <a:r>
              <a:rPr lang="en-US" sz="551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овные этапы разработки веб-приложения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41533" y="3383808"/>
            <a:ext cx="13804934" cy="588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1138" indent="-360569" lvl="1">
              <a:lnSpc>
                <a:spcPts val="4676"/>
              </a:lnSpc>
              <a:buFont typeface="Arial"/>
              <a:buChar char="•"/>
            </a:pPr>
            <a:r>
              <a:rPr lang="en-US" b="true" sz="3340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Планирование </a:t>
            </a:r>
            <a:r>
              <a:rPr lang="en-US" sz="33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определение целей, структуры и функциональности.</a:t>
            </a:r>
          </a:p>
          <a:p>
            <a:pPr algn="l" marL="721138" indent="-360569" lvl="1">
              <a:lnSpc>
                <a:spcPts val="4676"/>
              </a:lnSpc>
              <a:buFont typeface="Arial"/>
              <a:buChar char="•"/>
            </a:pPr>
            <a:r>
              <a:rPr lang="en-US" b="true" sz="3340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Разметка (HTML) </a:t>
            </a:r>
            <a:r>
              <a:rPr lang="en-US" sz="33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создание базовой структуры сайта.</a:t>
            </a:r>
          </a:p>
          <a:p>
            <a:pPr algn="l" marL="721138" indent="-360569" lvl="1">
              <a:lnSpc>
                <a:spcPts val="4676"/>
              </a:lnSpc>
              <a:buFont typeface="Arial"/>
              <a:buChar char="•"/>
            </a:pPr>
            <a:r>
              <a:rPr lang="en-US" b="true" sz="3340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Стилизация (CSS)</a:t>
            </a:r>
            <a:r>
              <a:rPr lang="en-US" sz="33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оформление и адаптивный дизайн страниц.</a:t>
            </a:r>
          </a:p>
          <a:p>
            <a:pPr algn="l" marL="721138" indent="-360569" lvl="1">
              <a:lnSpc>
                <a:spcPts val="4676"/>
              </a:lnSpc>
              <a:buFont typeface="Arial"/>
              <a:buChar char="•"/>
            </a:pPr>
            <a:r>
              <a:rPr lang="en-US" b="true" sz="3340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Интерактивность (JavaScript)</a:t>
            </a:r>
            <a:r>
              <a:rPr lang="en-US" sz="33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добавление динамики и взаимодействия с сервером.</a:t>
            </a:r>
          </a:p>
          <a:p>
            <a:pPr algn="l" marL="721138" indent="-360569" lvl="1">
              <a:lnSpc>
                <a:spcPts val="4676"/>
              </a:lnSpc>
              <a:buFont typeface="Arial"/>
              <a:buChar char="•"/>
            </a:pPr>
            <a:r>
              <a:rPr lang="en-US" b="true" sz="3340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Тестирование и оптимизация</a:t>
            </a:r>
            <a:r>
              <a:rPr lang="en-US" sz="33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проверка работы сайта и повышение производительности.</a:t>
            </a:r>
          </a:p>
          <a:p>
            <a:pPr algn="l" marL="721138" indent="-360569" lvl="1">
              <a:lnSpc>
                <a:spcPts val="4676"/>
              </a:lnSpc>
              <a:buFont typeface="Arial"/>
              <a:buChar char="•"/>
            </a:pPr>
            <a:r>
              <a:rPr lang="en-US" b="true" sz="3340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Размещение и поддержка</a:t>
            </a:r>
            <a:r>
              <a:rPr lang="en-US" sz="33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публикация сайта и его регулярное обновление.</a:t>
            </a:r>
          </a:p>
        </p:txBody>
      </p:sp>
      <p:grpSp>
        <p:nvGrpSpPr>
          <p:cNvPr name="Group 5" id="5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54038" y="1580622"/>
            <a:ext cx="10817366" cy="82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8"/>
              </a:lnSpc>
            </a:pPr>
            <a:r>
              <a:rPr lang="en-US" sz="5789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2.1. Описание предметной области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54038" y="3106887"/>
            <a:ext cx="14018822" cy="447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4"/>
              </a:lnSpc>
            </a:pPr>
            <a:r>
              <a:rPr lang="en-US" sz="3189" spc="-4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Предметная область курсовой работы — </a:t>
            </a:r>
            <a:r>
              <a:rPr lang="en-US" sz="3189" spc="-47" b="true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создание веб-сайта для отельного ресторана.</a:t>
            </a:r>
            <a:r>
              <a:rPr lang="en-US" sz="3189" spc="-4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Ресторан, как часть гостиничного комплекса, важен для комфорта гостей и привлечения клиентов. </a:t>
            </a:r>
          </a:p>
          <a:p>
            <a:pPr algn="l">
              <a:lnSpc>
                <a:spcPts val="4464"/>
              </a:lnSpc>
            </a:pPr>
            <a:r>
              <a:rPr lang="en-US" sz="3189" spc="-4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Современный сайт помогает информировать посетителей о ресторане, демонстрировать меню и фотогалерею, обеспечивать онлайн-бронирование и удобную навигацию. Разработка включает HTML, CSS и JavaScript для создания адаптивного, красивого и функционального интерфейса, ориентированного на гостей отеля и внешнюю аудиторию.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2518300" y="1028700"/>
            <a:ext cx="28575" cy="8229600"/>
          </a:xfrm>
          <a:prstGeom prst="rect">
            <a:avLst/>
          </a:prstGeom>
          <a:solidFill>
            <a:srgbClr val="CDA63C"/>
          </a:solidFill>
        </p:spPr>
      </p:sp>
      <p:grpSp>
        <p:nvGrpSpPr>
          <p:cNvPr name="Group 5" id="5"/>
          <p:cNvGrpSpPr/>
          <p:nvPr/>
        </p:nvGrpSpPr>
        <p:grpSpPr>
          <a:xfrm rot="5400000">
            <a:off x="814423" y="8671463"/>
            <a:ext cx="955485" cy="218188"/>
            <a:chOff x="0" y="0"/>
            <a:chExt cx="1273980" cy="290918"/>
          </a:xfrm>
        </p:grpSpPr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866594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grpSp>
        <p:nvGrpSpPr>
          <p:cNvPr name="Group 3" id="3"/>
          <p:cNvGrpSpPr/>
          <p:nvPr/>
        </p:nvGrpSpPr>
        <p:grpSpPr>
          <a:xfrm rot="-10800000">
            <a:off x="1028700" y="810512"/>
            <a:ext cx="955485" cy="218188"/>
            <a:chOff x="0" y="0"/>
            <a:chExt cx="1273980" cy="290918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338678" y="3875458"/>
            <a:ext cx="15610645" cy="4175847"/>
          </a:xfrm>
          <a:custGeom>
            <a:avLst/>
            <a:gdLst/>
            <a:ahLst/>
            <a:cxnLst/>
            <a:rect r="r" b="b" t="t" l="l"/>
            <a:pathLst>
              <a:path h="4175847" w="15610645">
                <a:moveTo>
                  <a:pt x="0" y="0"/>
                </a:moveTo>
                <a:lnTo>
                  <a:pt x="15610644" y="0"/>
                </a:lnTo>
                <a:lnTo>
                  <a:pt x="15610644" y="4175848"/>
                </a:lnTo>
                <a:lnTo>
                  <a:pt x="0" y="4175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662188"/>
            <a:ext cx="15055899" cy="891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0"/>
              </a:lnSpc>
            </a:pPr>
            <a:r>
              <a:rPr lang="en-US" sz="6227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2.2. Основные компоненты HTML-документа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866594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grpSp>
        <p:nvGrpSpPr>
          <p:cNvPr name="Group 3" id="3"/>
          <p:cNvGrpSpPr/>
          <p:nvPr/>
        </p:nvGrpSpPr>
        <p:grpSpPr>
          <a:xfrm rot="-10800000">
            <a:off x="1028700" y="810512"/>
            <a:ext cx="955485" cy="218188"/>
            <a:chOff x="0" y="0"/>
            <a:chExt cx="1273980" cy="290918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TextBox 10" id="10"/>
          <p:cNvSpPr txBox="true"/>
          <p:nvPr/>
        </p:nvSpPr>
        <p:spPr>
          <a:xfrm rot="0">
            <a:off x="1028700" y="1662188"/>
            <a:ext cx="13963278" cy="891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0"/>
              </a:lnSpc>
            </a:pPr>
            <a:r>
              <a:rPr lang="en-US" sz="6227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Основные компоненты HTML-документа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6076" y="3666096"/>
            <a:ext cx="16115847" cy="478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sz="3028" b="true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1.1. &lt;!DOCTYPE html&gt;</a:t>
            </a:r>
            <a:r>
              <a:rPr lang="en-US" sz="302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сообщает браузеру, что используется HTML5.</a:t>
            </a:r>
          </a:p>
          <a:p>
            <a:pPr algn="l">
              <a:lnSpc>
                <a:spcPts val="4239"/>
              </a:lnSpc>
            </a:pPr>
            <a:r>
              <a:rPr lang="en-US" sz="3028" b="true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1.2. &lt;html lang="ru"&gt;</a:t>
            </a:r>
            <a:r>
              <a:rPr lang="en-US" sz="302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начало документа, язык — русский.</a:t>
            </a:r>
          </a:p>
          <a:p>
            <a:pPr algn="l">
              <a:lnSpc>
                <a:spcPts val="4239"/>
              </a:lnSpc>
            </a:pPr>
            <a:r>
              <a:rPr lang="en-US" sz="3028" b="true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1.3. &lt;head&gt; </a:t>
            </a:r>
            <a:r>
              <a:rPr lang="en-US" sz="302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содержит мета-данные и подключения:</a:t>
            </a:r>
          </a:p>
          <a:p>
            <a:pPr algn="l">
              <a:lnSpc>
                <a:spcPts val="4239"/>
              </a:lnSpc>
            </a:pPr>
            <a:r>
              <a:rPr lang="en-US" sz="302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28" b="true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• &lt;meta charset="UTF-8"&gt;</a:t>
            </a:r>
            <a:r>
              <a:rPr lang="en-US" sz="302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кодировка UTF-8 для корректного отображения текста.</a:t>
            </a:r>
          </a:p>
          <a:p>
            <a:pPr algn="l">
              <a:lnSpc>
                <a:spcPts val="4239"/>
              </a:lnSpc>
            </a:pPr>
            <a:r>
              <a:rPr lang="en-US" sz="302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28" b="true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• &lt;meta name="viewport" content="width=device-width, initial-scale=1.0"&gt;</a:t>
            </a:r>
            <a:r>
              <a:rPr lang="en-US" sz="302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обеспечивает адаптивность на мобильных устройствах.</a:t>
            </a:r>
          </a:p>
          <a:p>
            <a:pPr algn="l">
              <a:lnSpc>
                <a:spcPts val="4239"/>
              </a:lnSpc>
            </a:pPr>
            <a:r>
              <a:rPr lang="en-US" sz="3028" b="true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• &lt;title&gt;Gold Rush&lt;/title&gt;</a:t>
            </a:r>
            <a:r>
              <a:rPr lang="en-US" sz="302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заголовок страницы в браузере.</a:t>
            </a:r>
          </a:p>
          <a:p>
            <a:pPr algn="l">
              <a:lnSpc>
                <a:spcPts val="4239"/>
              </a:lnSpc>
            </a:pPr>
            <a:r>
              <a:rPr lang="en-US" sz="3028" b="true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• &lt;link rel="stylesheet" href="style.css"&gt;</a:t>
            </a:r>
            <a:r>
              <a:rPr lang="en-US" sz="302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подключение стилей.</a:t>
            </a:r>
          </a:p>
          <a:p>
            <a:pPr algn="l">
              <a:lnSpc>
                <a:spcPts val="4239"/>
              </a:lnSpc>
            </a:pPr>
            <a:r>
              <a:rPr lang="en-US" sz="302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28" b="true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• &lt;script src="script.js" defer&gt;&lt;/script&gt;</a:t>
            </a:r>
            <a:r>
              <a:rPr lang="en-US" sz="302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подключение скрипта после загрузки HTML.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735588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grpSp>
        <p:nvGrpSpPr>
          <p:cNvPr name="Group 3" id="3"/>
          <p:cNvGrpSpPr/>
          <p:nvPr/>
        </p:nvGrpSpPr>
        <p:grpSpPr>
          <a:xfrm rot="-10800000">
            <a:off x="1028700" y="810512"/>
            <a:ext cx="955485" cy="218188"/>
            <a:chOff x="0" y="0"/>
            <a:chExt cx="1273980" cy="290918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028700" y="3234950"/>
            <a:ext cx="10460098" cy="5177748"/>
          </a:xfrm>
          <a:custGeom>
            <a:avLst/>
            <a:gdLst/>
            <a:ahLst/>
            <a:cxnLst/>
            <a:rect r="r" b="b" t="t" l="l"/>
            <a:pathLst>
              <a:path h="5177748" w="10460098">
                <a:moveTo>
                  <a:pt x="0" y="0"/>
                </a:moveTo>
                <a:lnTo>
                  <a:pt x="10460098" y="0"/>
                </a:lnTo>
                <a:lnTo>
                  <a:pt x="10460098" y="5177749"/>
                </a:lnTo>
                <a:lnTo>
                  <a:pt x="0" y="5177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531181"/>
            <a:ext cx="7084110" cy="891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0"/>
              </a:lnSpc>
            </a:pPr>
            <a:r>
              <a:rPr lang="en-US" sz="6227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Навигационное меню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85087" y="4377612"/>
            <a:ext cx="5799047" cy="286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b="true" sz="2499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&lt;header&gt;</a:t>
            </a:r>
            <a:r>
              <a:rPr lang="en-US" sz="2499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шапка страницы с навигацией.</a:t>
            </a: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b="true" sz="2499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&lt;nav&gt;</a:t>
            </a:r>
            <a:r>
              <a:rPr lang="en-US" sz="2499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бл</a:t>
            </a:r>
            <a:r>
              <a:rPr lang="en-US" sz="2499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ок для ссылок на основные разделы сайта.</a:t>
            </a: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b="true" sz="2499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&lt;ul&gt; и &lt;li&gt;</a:t>
            </a:r>
            <a:r>
              <a:rPr lang="en-US" sz="2499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создают список ссылок для удобного перехода между разделами.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028700" y="2735588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3766241"/>
            <a:ext cx="13687045" cy="2754518"/>
          </a:xfrm>
          <a:custGeom>
            <a:avLst/>
            <a:gdLst/>
            <a:ahLst/>
            <a:cxnLst/>
            <a:rect r="r" b="b" t="t" l="l"/>
            <a:pathLst>
              <a:path h="2754518" w="13687045">
                <a:moveTo>
                  <a:pt x="0" y="0"/>
                </a:moveTo>
                <a:lnTo>
                  <a:pt x="13687045" y="0"/>
                </a:lnTo>
                <a:lnTo>
                  <a:pt x="13687045" y="2754518"/>
                </a:lnTo>
                <a:lnTo>
                  <a:pt x="0" y="275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952019"/>
            <a:ext cx="9050659" cy="1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Основной контент сайта</a:t>
            </a:r>
          </a:p>
          <a:p>
            <a:pPr algn="l">
              <a:lnSpc>
                <a:spcPts val="5855"/>
              </a:lnSpc>
            </a:pPr>
            <a:r>
              <a:rPr lang="en-US" sz="532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1. Главная страница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473259"/>
            <a:ext cx="13755910" cy="899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4"/>
              </a:lnSpc>
            </a:pPr>
            <a:r>
              <a:rPr lang="en-US" sz="2764" spc="-41" b="true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&lt;section id="home"&gt;</a:t>
            </a:r>
            <a:r>
              <a:rPr lang="en-US" sz="2764" spc="-41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выделяет раздел с главной информацией о ресторане и позволяет навигации переходить к нему.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DAGlwsRamVc</dc:identifier>
  <dcterms:modified xsi:type="dcterms:W3CDTF">2011-08-01T06:04:30Z</dcterms:modified>
  <cp:revision>1</cp:revision>
  <dc:title>Презентация</dc:title>
</cp:coreProperties>
</file>